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122ED940-E57E-4C20-B861-C885970F5DD2}"/>
    <pc:docChg chg="custSel modSld">
      <pc:chgData name="Marieke Drabbe" userId="b9b1a049-6b87-453c-9d4e-1b3ea0ffd634" providerId="ADAL" clId="{122ED940-E57E-4C20-B861-C885970F5DD2}" dt="2019-11-11T09:58:36.825" v="0" actId="313"/>
      <pc:docMkLst>
        <pc:docMk/>
      </pc:docMkLst>
      <pc:sldChg chg="modSp">
        <pc:chgData name="Marieke Drabbe" userId="b9b1a049-6b87-453c-9d4e-1b3ea0ffd634" providerId="ADAL" clId="{122ED940-E57E-4C20-B861-C885970F5DD2}" dt="2019-11-11T09:58:36.825" v="0" actId="313"/>
        <pc:sldMkLst>
          <pc:docMk/>
          <pc:sldMk cId="1752962136" sldId="263"/>
        </pc:sldMkLst>
        <pc:spChg chg="mod">
          <ac:chgData name="Marieke Drabbe" userId="b9b1a049-6b87-453c-9d4e-1b3ea0ffd634" providerId="ADAL" clId="{122ED940-E57E-4C20-B861-C885970F5DD2}" dt="2019-11-11T09:58:36.825" v="0" actId="313"/>
          <ac:spMkLst>
            <pc:docMk/>
            <pc:sldMk cId="1752962136" sldId="263"/>
            <ac:spMk id="9" creationId="{00000000-0000-0000-0000-000000000000}"/>
          </ac:spMkLst>
        </pc:spChg>
      </pc:sldChg>
    </pc:docChg>
  </pc:docChgLst>
  <pc:docChgLst>
    <pc:chgData name="Marieke Drabbe" userId="S::m.drabbe@helicon.nl::b9b1a049-6b87-453c-9d4e-1b3ea0ffd634" providerId="AD" clId="Web-{323BD278-EAA0-4AB0-A4A2-F20CF0B5BF6A}"/>
    <pc:docChg chg="modSld">
      <pc:chgData name="Marieke Drabbe" userId="S::m.drabbe@helicon.nl::b9b1a049-6b87-453c-9d4e-1b3ea0ffd634" providerId="AD" clId="Web-{323BD278-EAA0-4AB0-A4A2-F20CF0B5BF6A}" dt="2019-05-16T10:14:03.944" v="48" actId="20577"/>
      <pc:docMkLst>
        <pc:docMk/>
      </pc:docMkLst>
      <pc:sldChg chg="modSp">
        <pc:chgData name="Marieke Drabbe" userId="S::m.drabbe@helicon.nl::b9b1a049-6b87-453c-9d4e-1b3ea0ffd634" providerId="AD" clId="Web-{323BD278-EAA0-4AB0-A4A2-F20CF0B5BF6A}" dt="2019-05-16T10:13:53.085" v="35" actId="20577"/>
        <pc:sldMkLst>
          <pc:docMk/>
          <pc:sldMk cId="83892022" sldId="260"/>
        </pc:sldMkLst>
        <pc:spChg chg="mod">
          <ac:chgData name="Marieke Drabbe" userId="S::m.drabbe@helicon.nl::b9b1a049-6b87-453c-9d4e-1b3ea0ffd634" providerId="AD" clId="Web-{323BD278-EAA0-4AB0-A4A2-F20CF0B5BF6A}" dt="2019-05-16T10:13:43.788" v="25" actId="20577"/>
          <ac:spMkLst>
            <pc:docMk/>
            <pc:sldMk cId="83892022" sldId="260"/>
            <ac:spMk id="10" creationId="{00000000-0000-0000-0000-000000000000}"/>
          </ac:spMkLst>
        </pc:spChg>
        <pc:spChg chg="mod">
          <ac:chgData name="Marieke Drabbe" userId="S::m.drabbe@helicon.nl::b9b1a049-6b87-453c-9d4e-1b3ea0ffd634" providerId="AD" clId="Web-{323BD278-EAA0-4AB0-A4A2-F20CF0B5BF6A}" dt="2019-05-16T10:13:53.085" v="35" actId="20577"/>
          <ac:spMkLst>
            <pc:docMk/>
            <pc:sldMk cId="83892022" sldId="260"/>
            <ac:spMk id="12" creationId="{00000000-0000-0000-0000-000000000000}"/>
          </ac:spMkLst>
        </pc:spChg>
      </pc:sldChg>
      <pc:sldChg chg="modSp">
        <pc:chgData name="Marieke Drabbe" userId="S::m.drabbe@helicon.nl::b9b1a049-6b87-453c-9d4e-1b3ea0ffd634" providerId="AD" clId="Web-{323BD278-EAA0-4AB0-A4A2-F20CF0B5BF6A}" dt="2019-05-16T10:13:57.960" v="41" actId="20577"/>
        <pc:sldMkLst>
          <pc:docMk/>
          <pc:sldMk cId="1752962136" sldId="263"/>
        </pc:sldMkLst>
        <pc:spChg chg="mod">
          <ac:chgData name="Marieke Drabbe" userId="S::m.drabbe@helicon.nl::b9b1a049-6b87-453c-9d4e-1b3ea0ffd634" providerId="AD" clId="Web-{323BD278-EAA0-4AB0-A4A2-F20CF0B5BF6A}" dt="2019-05-16T10:13:57.960" v="41" actId="20577"/>
          <ac:spMkLst>
            <pc:docMk/>
            <pc:sldMk cId="1752962136" sldId="263"/>
            <ac:spMk id="8" creationId="{00000000-0000-0000-0000-000000000000}"/>
          </ac:spMkLst>
        </pc:spChg>
      </pc:sldChg>
      <pc:sldChg chg="modSp">
        <pc:chgData name="Marieke Drabbe" userId="S::m.drabbe@helicon.nl::b9b1a049-6b87-453c-9d4e-1b3ea0ffd634" providerId="AD" clId="Web-{323BD278-EAA0-4AB0-A4A2-F20CF0B5BF6A}" dt="2019-05-16T10:14:03.944" v="47" actId="20577"/>
        <pc:sldMkLst>
          <pc:docMk/>
          <pc:sldMk cId="2446642812" sldId="264"/>
        </pc:sldMkLst>
        <pc:spChg chg="mod">
          <ac:chgData name="Marieke Drabbe" userId="S::m.drabbe@helicon.nl::b9b1a049-6b87-453c-9d4e-1b3ea0ffd634" providerId="AD" clId="Web-{323BD278-EAA0-4AB0-A4A2-F20CF0B5BF6A}" dt="2019-05-16T10:14:03.944" v="47" actId="20577"/>
          <ac:spMkLst>
            <pc:docMk/>
            <pc:sldMk cId="2446642812" sldId="264"/>
            <ac:spMk id="8" creationId="{00000000-0000-0000-0000-000000000000}"/>
          </ac:spMkLst>
        </pc:spChg>
      </pc:sldChg>
      <pc:sldChg chg="modSp">
        <pc:chgData name="Marieke Drabbe" userId="S::m.drabbe@helicon.nl::b9b1a049-6b87-453c-9d4e-1b3ea0ffd634" providerId="AD" clId="Web-{323BD278-EAA0-4AB0-A4A2-F20CF0B5BF6A}" dt="2019-05-16T10:13:27.726" v="2" actId="20577"/>
        <pc:sldMkLst>
          <pc:docMk/>
          <pc:sldMk cId="2052387474" sldId="265"/>
        </pc:sldMkLst>
        <pc:spChg chg="mod">
          <ac:chgData name="Marieke Drabbe" userId="S::m.drabbe@helicon.nl::b9b1a049-6b87-453c-9d4e-1b3ea0ffd634" providerId="AD" clId="Web-{323BD278-EAA0-4AB0-A4A2-F20CF0B5BF6A}" dt="2019-05-16T10:13:27.726" v="2" actId="20577"/>
          <ac:spMkLst>
            <pc:docMk/>
            <pc:sldMk cId="2052387474" sldId="265"/>
            <ac:spMk id="17"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11-11-2019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11-11-2019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11-11-2019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11-11-2019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11-11-2019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11-11-2019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11-11-2019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79950" y="539259"/>
            <a:ext cx="10515600" cy="643655"/>
          </a:xfrm>
        </p:spPr>
        <p:txBody>
          <a:bodyPr>
            <a:normAutofit fontScale="90000"/>
          </a:bodyPr>
          <a:lstStyle/>
          <a:p>
            <a:r>
              <a:rPr lang="nl-NL"/>
              <a:t>IBS Mijn onderneming – periode 2</a:t>
            </a:r>
            <a:br>
              <a:rPr lang="nl-NL"/>
            </a:br>
            <a:r>
              <a:rPr lang="nl-NL" sz="3600" i="1"/>
              <a:t>specialisatie lifestyle</a:t>
            </a:r>
          </a:p>
        </p:txBody>
      </p:sp>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Integrale beroepssituatie</a:t>
            </a:r>
          </a:p>
          <a:p>
            <a:pPr>
              <a:lnSpc>
                <a:spcPct val="107000"/>
              </a:lnSpc>
              <a:spcAft>
                <a:spcPts val="0"/>
              </a:spcAft>
              <a:buNone/>
            </a:pPr>
            <a:r>
              <a:rPr lang="nl-NL" sz="160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a:t> De nieuwe economie vraagt om andere vaardigheden (21th </a:t>
            </a:r>
            <a:r>
              <a:rPr lang="nl-NL" sz="1600" err="1"/>
              <a:t>century</a:t>
            </a:r>
            <a:r>
              <a:rPr lang="nl-NL" sz="160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err="1"/>
              <a:t>waardemaximalisatie</a:t>
            </a:r>
            <a:r>
              <a:rPr lang="nl-NL" sz="1600"/>
              <a:t> in plaats van winstmaximalisatie.   </a:t>
            </a:r>
          </a:p>
          <a:p>
            <a:pPr>
              <a:lnSpc>
                <a:spcPct val="107000"/>
              </a:lnSpc>
              <a:spcAft>
                <a:spcPts val="0"/>
              </a:spcAft>
              <a:buNone/>
            </a:pPr>
            <a:r>
              <a:rPr lang="nl-NL" sz="160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10136183" y="6216646"/>
            <a:ext cx="1930337" cy="369332"/>
          </a:xfrm>
          <a:prstGeom prst="rect">
            <a:avLst/>
          </a:prstGeom>
        </p:spPr>
        <p:txBody>
          <a:bodyPr wrap="none">
            <a:spAutoFit/>
          </a:bodyPr>
          <a:lstStyle/>
          <a:p>
            <a:r>
              <a:rPr lang="nl-NL"/>
              <a:t>IBS-SEM-MON-L42</a:t>
            </a:r>
            <a:endParaRPr lang="nl-NL">
              <a:solidFill>
                <a:schemeClr val="bg1">
                  <a:lumMod val="50000"/>
                </a:schemeClr>
              </a:solidFill>
            </a:endParaRPr>
          </a:p>
        </p:txBody>
      </p:sp>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3912" b="16871"/>
          <a:stretch/>
        </p:blipFill>
        <p:spPr>
          <a:xfrm>
            <a:off x="10567193" y="119928"/>
            <a:ext cx="1573213" cy="816428"/>
          </a:xfrm>
        </p:spPr>
      </p:pic>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Toetsen </a:t>
            </a:r>
          </a:p>
          <a:p>
            <a:pPr eaLnBrk="1" hangingPunct="1">
              <a:defRPr/>
            </a:pPr>
            <a:r>
              <a:rPr lang="nl-NL" sz="1600"/>
              <a:t>Dit IBS wordt afgerond met 3 </a:t>
            </a:r>
            <a:r>
              <a:rPr lang="nl-NL" sz="1600" err="1"/>
              <a:t>toetsmomenten</a:t>
            </a:r>
            <a:r>
              <a:rPr lang="nl-NL" sz="1600"/>
              <a:t>: kennistoets, ondernemingsverslag en reflectievideo.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445909396"/>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reflectievideo</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2x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10136183" y="6216646"/>
            <a:ext cx="1930337" cy="369332"/>
          </a:xfrm>
          <a:prstGeom prst="rect">
            <a:avLst/>
          </a:prstGeom>
        </p:spPr>
        <p:txBody>
          <a:bodyPr wrap="none">
            <a:spAutoFit/>
          </a:bodyPr>
          <a:lstStyle/>
          <a:p>
            <a:r>
              <a:rPr lang="nl-NL"/>
              <a:t>IBS-SEM-MON-L42</a:t>
            </a:r>
            <a:endParaRPr lang="nl-NL">
              <a:solidFill>
                <a:schemeClr val="bg1">
                  <a:lumMod val="50000"/>
                </a:schemeClr>
              </a:solidFill>
            </a:endParaRPr>
          </a:p>
        </p:txBody>
      </p:sp>
      <p:sp>
        <p:nvSpPr>
          <p:cNvPr id="14" name="Titel 1"/>
          <p:cNvSpPr>
            <a:spLocks noGrp="1"/>
          </p:cNvSpPr>
          <p:nvPr>
            <p:ph type="title"/>
          </p:nvPr>
        </p:nvSpPr>
        <p:spPr/>
        <p:txBody>
          <a:bodyPr>
            <a:normAutofit/>
          </a:bodyPr>
          <a:lstStyle/>
          <a:p>
            <a:r>
              <a:rPr lang="nl-NL"/>
              <a:t>IBS Mijn onderneming</a:t>
            </a:r>
            <a:br>
              <a:rPr lang="nl-NL"/>
            </a:br>
            <a:r>
              <a:rPr lang="nl-NL" sz="3600" i="1"/>
              <a:t>specialisatie lifestyle</a:t>
            </a:r>
          </a:p>
        </p:txBody>
      </p:sp>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3" name="Tijdelijke aanduiding voor inhoud 3"/>
          <p:cNvPicPr>
            <a:picLocks noGrp="1" noChangeAspect="1"/>
          </p:cNvPicPr>
          <p:nvPr>
            <p:ph idx="1"/>
          </p:nvPr>
        </p:nvPicPr>
        <p:blipFill rotWithShape="1">
          <a:blip r:embed="rId2">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10136183" y="6216646"/>
            <a:ext cx="1930337" cy="369332"/>
          </a:xfrm>
          <a:prstGeom prst="rect">
            <a:avLst/>
          </a:prstGeom>
        </p:spPr>
        <p:txBody>
          <a:bodyPr wrap="none">
            <a:spAutoFit/>
          </a:bodyPr>
          <a:lstStyle/>
          <a:p>
            <a:r>
              <a:rPr lang="nl-NL"/>
              <a:t>IBS-SEM-MON-L42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lifestyle</a:t>
            </a:r>
          </a:p>
        </p:txBody>
      </p:sp>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37599" y="4872361"/>
            <a:ext cx="1398584" cy="1734679"/>
          </a:xfrm>
          <a:prstGeom prst="rect">
            <a:avLst/>
          </a:prstGeom>
        </p:spPr>
      </p:pic>
      <p:pic>
        <p:nvPicPr>
          <p:cNvPr id="10243" name="Tijdelijke aanduiding voor inhoud 3"/>
          <p:cNvPicPr>
            <a:picLocks noGrp="1" noChangeAspect="1"/>
          </p:cNvPicPr>
          <p:nvPr>
            <p:ph idx="1"/>
          </p:nvPr>
        </p:nvPicPr>
        <p:blipFill rotWithShape="1">
          <a:blip r:embed="rId3">
            <a:extLst>
              <a:ext uri="{28A0092B-C50C-407E-A947-70E740481C1C}">
                <a14:useLocalDpi xmlns:a14="http://schemas.microsoft.com/office/drawing/2010/main" val="0"/>
              </a:ext>
            </a:extLst>
          </a:blip>
          <a:srcRect t="16612" b="17861"/>
          <a:stretch/>
        </p:blipFill>
        <p:spPr>
          <a:xfrm>
            <a:off x="10459387" y="138233"/>
            <a:ext cx="1573213" cy="772887"/>
          </a:xfrm>
        </p:spPr>
      </p:pic>
      <p:sp>
        <p:nvSpPr>
          <p:cNvPr id="8" name="Rechthoek 7"/>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3910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Kennistoets</a:t>
            </a:r>
          </a:p>
          <a:p>
            <a:pPr eaLnBrk="1" hangingPunct="1">
              <a:spcBef>
                <a:spcPct val="0"/>
              </a:spcBef>
              <a:buFontTx/>
              <a:buNone/>
            </a:pPr>
            <a:endParaRPr lang="nl-NL" altLang="nl-NL" sz="1600">
              <a:latin typeface="+mn-lt"/>
            </a:endParaRPr>
          </a:p>
          <a:p>
            <a:pPr>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a:t>
            </a:r>
            <a:endParaRPr lang="nl-NL" altLang="nl-NL" sz="1600">
              <a:latin typeface="+mn-lt"/>
              <a:cs typeface="Calibri"/>
            </a:endParaRP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31084"/>
            <a:ext cx="4622882"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1</a:t>
            </a:r>
          </a:p>
          <a:p>
            <a:pPr>
              <a:spcBef>
                <a:spcPts val="0"/>
              </a:spcBef>
              <a:buNone/>
            </a:pPr>
            <a:r>
              <a:rPr lang="nl-NL" sz="1600">
                <a:latin typeface="+mn-lt"/>
              </a:rPr>
              <a:t>1.1  Je kunt de aangeboden begrippen voor de specialisatie Lifestyle uitleggen en toepassen.</a:t>
            </a:r>
            <a:endParaRPr lang="nl-NL" sz="1600">
              <a:latin typeface="+mn-lt"/>
              <a:cs typeface="Calibri"/>
            </a:endParaRPr>
          </a:p>
          <a:p>
            <a:pPr>
              <a:spcBef>
                <a:spcPts val="0"/>
              </a:spcBef>
              <a:buNone/>
            </a:pPr>
            <a:r>
              <a:rPr lang="nl-NL" sz="1600">
                <a:latin typeface="+mn-lt"/>
              </a:rPr>
              <a:t>1.2  Je kunt de aangeboden begrippen voor het onderdeel ‘</a:t>
            </a:r>
            <a:r>
              <a:rPr lang="nl-NL" sz="1600" err="1">
                <a:latin typeface="+mn-lt"/>
              </a:rPr>
              <a:t>people</a:t>
            </a:r>
            <a:r>
              <a:rPr lang="nl-NL" sz="1600">
                <a:latin typeface="+mn-lt"/>
              </a:rPr>
              <a:t>’ uitleggen en toepassen.</a:t>
            </a:r>
            <a:endParaRPr lang="nl-NL" sz="1600">
              <a:latin typeface="+mn-lt"/>
              <a:cs typeface="Calibri"/>
            </a:endParaRPr>
          </a:p>
          <a:p>
            <a:pPr>
              <a:spcBef>
                <a:spcPts val="0"/>
              </a:spcBef>
              <a:buNone/>
            </a:pPr>
            <a:r>
              <a:rPr lang="nl-NL" sz="1600">
                <a:latin typeface="+mn-lt"/>
              </a:rPr>
              <a:t>1.3  Je kunt de aangeboden begrippen voor het onderdeel ‘</a:t>
            </a:r>
            <a:r>
              <a:rPr lang="nl-NL" sz="1600" err="1">
                <a:latin typeface="+mn-lt"/>
              </a:rPr>
              <a:t>planet</a:t>
            </a:r>
            <a:r>
              <a:rPr lang="nl-NL" sz="1600">
                <a:latin typeface="+mn-lt"/>
              </a:rPr>
              <a:t>’ uitleggen en toepassen.</a:t>
            </a:r>
            <a:endParaRPr lang="nl-NL" sz="1600">
              <a:latin typeface="+mn-lt"/>
              <a:cs typeface="Calibri"/>
            </a:endParaRPr>
          </a:p>
          <a:p>
            <a:pPr>
              <a:spcBef>
                <a:spcPts val="0"/>
              </a:spcBef>
              <a:buNone/>
            </a:pPr>
            <a:r>
              <a:rPr lang="nl-NL" sz="1600">
                <a:latin typeface="+mn-lt"/>
              </a:rPr>
              <a:t>1.4  Je kunt de aangeboden begrippen voor het onderdeel ‘</a:t>
            </a:r>
            <a:r>
              <a:rPr lang="nl-NL" sz="1600" err="1">
                <a:latin typeface="+mn-lt"/>
              </a:rPr>
              <a:t>profit</a:t>
            </a:r>
            <a:r>
              <a:rPr lang="nl-NL" sz="1600">
                <a:latin typeface="+mn-lt"/>
              </a:rPr>
              <a:t>’ uitleggen en toepassen.</a:t>
            </a:r>
            <a:endParaRPr lang="nl-NL" sz="1600">
              <a:latin typeface="+mn-lt"/>
              <a:cs typeface="Calibri"/>
            </a:endParaRPr>
          </a:p>
        </p:txBody>
      </p:sp>
      <p:sp>
        <p:nvSpPr>
          <p:cNvPr id="13" name="Rechthoek 12"/>
          <p:cNvSpPr/>
          <p:nvPr/>
        </p:nvSpPr>
        <p:spPr>
          <a:xfrm>
            <a:off x="10136183" y="6216646"/>
            <a:ext cx="1930337" cy="369332"/>
          </a:xfrm>
          <a:prstGeom prst="rect">
            <a:avLst/>
          </a:prstGeom>
        </p:spPr>
        <p:txBody>
          <a:bodyPr wrap="none">
            <a:spAutoFit/>
          </a:bodyPr>
          <a:lstStyle/>
          <a:p>
            <a:r>
              <a:rPr lang="nl-NL"/>
              <a:t>IBS-SEM-MON-L42</a:t>
            </a:r>
            <a:endParaRPr lang="nl-NL">
              <a:solidFill>
                <a:schemeClr val="bg1">
                  <a:lumMod val="50000"/>
                </a:schemeClr>
              </a:solidFill>
            </a:endParaRPr>
          </a:p>
        </p:txBody>
      </p:sp>
      <p:sp>
        <p:nvSpPr>
          <p:cNvPr id="11" name="Titel 1"/>
          <p:cNvSpPr>
            <a:spLocks noGrp="1"/>
          </p:cNvSpPr>
          <p:nvPr>
            <p:ph type="title"/>
          </p:nvPr>
        </p:nvSpPr>
        <p:spPr/>
        <p:txBody>
          <a:bodyPr>
            <a:normAutofit/>
          </a:bodyPr>
          <a:lstStyle/>
          <a:p>
            <a:r>
              <a:rPr lang="nl-NL"/>
              <a:t>IBS Mijn onderneming</a:t>
            </a:r>
            <a:br>
              <a:rPr lang="nl-NL"/>
            </a:br>
            <a:r>
              <a:rPr lang="nl-NL" sz="3600" i="1"/>
              <a:t>specialisatie lifestyle</a:t>
            </a:r>
          </a:p>
        </p:txBody>
      </p:sp>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101566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Ondernemingsverslag</a:t>
            </a:r>
          </a:p>
          <a:p>
            <a:pPr>
              <a:spcBef>
                <a:spcPct val="0"/>
              </a:spcBef>
              <a:buNone/>
            </a:pPr>
            <a:r>
              <a:rPr lang="nl-NL" altLang="nl-NL" sz="1400">
                <a:latin typeface="+mn-lt"/>
              </a:rPr>
              <a:t>Het ondernemingsverslag maak je over je onderneming</a:t>
            </a:r>
            <a:r>
              <a:rPr lang="nl-NL" sz="1400"/>
              <a:t>. </a:t>
            </a:r>
            <a:r>
              <a:rPr lang="nl-NL" altLang="nl-NL" sz="1400"/>
              <a:t>Met dit ondernemingsverslag </a:t>
            </a:r>
            <a:r>
              <a:rPr lang="nl-NL" altLang="nl-NL" sz="140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motiveren welke keuzes je gemaakt hebt m.b.t. duurzame ontwikkeling.</a:t>
            </a:r>
          </a:p>
          <a:p>
            <a:pPr>
              <a:spcBef>
                <a:spcPts val="0"/>
              </a:spcBef>
            </a:pPr>
            <a:r>
              <a:rPr lang="nl-NL" sz="1400" b="0" dirty="0">
                <a:solidFill>
                  <a:schemeClr val="tx1"/>
                </a:solidFill>
              </a:rPr>
              <a:t>2.2.Je kunt de verschillende componenten van duurzame ontwikkeling aan de hand van concrete voorbeelden binnen je bedrijf toelichten.</a:t>
            </a:r>
          </a:p>
          <a:p>
            <a:pPr>
              <a:spcBef>
                <a:spcPts val="0"/>
              </a:spcBef>
            </a:pPr>
            <a:r>
              <a:rPr lang="nl-NL" sz="1400" b="0" dirty="0">
                <a:solidFill>
                  <a:schemeClr val="tx1"/>
                </a:solidFill>
              </a:rPr>
              <a:t>2.3 Je kunt minimaal 5 voorbeelden geven van bedrijven die ondernemen volgens het nieuwe economie principe.</a:t>
            </a:r>
          </a:p>
          <a:p>
            <a:pPr>
              <a:spcBef>
                <a:spcPts val="0"/>
              </a:spcBef>
            </a:pPr>
            <a:r>
              <a:rPr lang="nl-NL" sz="1400" b="0" dirty="0">
                <a:solidFill>
                  <a:schemeClr val="tx1"/>
                </a:solidFill>
              </a:rPr>
              <a:t>2.4. Je kunt 3 dillema`s beschrijven als het gaat om MVO binnen jullie onderneming.</a:t>
            </a:r>
          </a:p>
          <a:p>
            <a:pPr>
              <a:spcBef>
                <a:spcPts val="0"/>
              </a:spcBef>
            </a:pPr>
            <a:r>
              <a:rPr lang="nl-NL" sz="1400" b="0" dirty="0">
                <a:solidFill>
                  <a:schemeClr val="tx1"/>
                </a:solidFill>
              </a:rPr>
              <a:t>2.5 Je kunt minimaal 3 MVO scenario`s uitwerken van een bedrijfsstrategie en de gemaakte keuze verantwoorden.</a:t>
            </a:r>
          </a:p>
          <a:p>
            <a:pPr>
              <a:spcBef>
                <a:spcPts val="0"/>
              </a:spcBef>
            </a:pPr>
            <a:r>
              <a:rPr lang="nl-NL" sz="1400" b="0" dirty="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10136183" y="6216646"/>
            <a:ext cx="1930337" cy="369332"/>
          </a:xfrm>
          <a:prstGeom prst="rect">
            <a:avLst/>
          </a:prstGeom>
        </p:spPr>
        <p:txBody>
          <a:bodyPr wrap="none">
            <a:spAutoFit/>
          </a:bodyPr>
          <a:lstStyle/>
          <a:p>
            <a:r>
              <a:rPr lang="nl-NL"/>
              <a:t>IBS-SEM-MON-L42</a:t>
            </a:r>
            <a:endParaRPr lang="nl-NL">
              <a:solidFill>
                <a:schemeClr val="bg1">
                  <a:lumMod val="50000"/>
                </a:schemeClr>
              </a:solidFill>
            </a:endParaRPr>
          </a:p>
        </p:txBody>
      </p:sp>
      <p:sp>
        <p:nvSpPr>
          <p:cNvPr id="11" name="Titel 1"/>
          <p:cNvSpPr>
            <a:spLocks noGrp="1"/>
          </p:cNvSpPr>
          <p:nvPr>
            <p:ph type="title"/>
          </p:nvPr>
        </p:nvSpPr>
        <p:spPr>
          <a:xfrm>
            <a:off x="746185" y="40127"/>
            <a:ext cx="10515600" cy="1325563"/>
          </a:xfrm>
        </p:spPr>
        <p:txBody>
          <a:bodyPr>
            <a:normAutofit/>
          </a:bodyPr>
          <a:lstStyle/>
          <a:p>
            <a:r>
              <a:rPr lang="nl-NL"/>
              <a:t>IBS Mijn onderneming</a:t>
            </a:r>
            <a:br>
              <a:rPr lang="nl-NL"/>
            </a:br>
            <a:r>
              <a:rPr lang="nl-NL" sz="3600" i="1"/>
              <a:t>specialisatie lifestyle</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2" name="Afbeelding 1"/>
          <p:cNvPicPr>
            <a:picLocks noChangeAspect="1"/>
          </p:cNvPicPr>
          <p:nvPr/>
        </p:nvPicPr>
        <p:blipFill>
          <a:blip r:embed="rId2"/>
          <a:stretch>
            <a:fillRect/>
          </a:stretch>
        </p:blipFill>
        <p:spPr>
          <a:xfrm>
            <a:off x="9574081" y="93700"/>
            <a:ext cx="2367530" cy="1182605"/>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1107996"/>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a:solidFill>
                  <a:schemeClr val="accent5"/>
                </a:solidFill>
                <a:latin typeface="+mn-lt"/>
              </a:rPr>
              <a:t>Reflectievideo</a:t>
            </a:r>
          </a:p>
          <a:p>
            <a:pPr>
              <a:spcBef>
                <a:spcPct val="0"/>
              </a:spcBef>
              <a:buNone/>
            </a:pPr>
            <a:r>
              <a:rPr lang="nl-NL" altLang="nl-NL" sz="1600">
                <a:latin typeface="+mn-lt"/>
              </a:rPr>
              <a:t>Je maakt een reflectievideo over het opzetten van je onderneming. Hiermee worden leerdoelen 5 en 6 getoetst. Deze leerdoelen vind je hiernaast.</a:t>
            </a:r>
          </a:p>
        </p:txBody>
      </p:sp>
      <p:sp>
        <p:nvSpPr>
          <p:cNvPr id="11" name="Rechthoek 10"/>
          <p:cNvSpPr/>
          <p:nvPr/>
        </p:nvSpPr>
        <p:spPr>
          <a:xfrm>
            <a:off x="10136183" y="6216646"/>
            <a:ext cx="1930337" cy="369332"/>
          </a:xfrm>
          <a:prstGeom prst="rect">
            <a:avLst/>
          </a:prstGeom>
        </p:spPr>
        <p:txBody>
          <a:bodyPr wrap="none">
            <a:spAutoFit/>
          </a:bodyPr>
          <a:lstStyle/>
          <a:p>
            <a:r>
              <a:rPr lang="nl-NL"/>
              <a:t>IBS-SEM-MON-L42</a:t>
            </a:r>
            <a:endParaRPr lang="nl-NL">
              <a:solidFill>
                <a:schemeClr val="bg1">
                  <a:lumMod val="50000"/>
                </a:schemeClr>
              </a:solidFill>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a:t>IBS Mijn onderneming</a:t>
            </a:r>
            <a:br>
              <a:rPr lang="nl-NL"/>
            </a:br>
            <a:r>
              <a:rPr lang="nl-NL" sz="3600" i="1"/>
              <a:t>specialisatie lifestyle</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C70D48-E810-47D4-B4A8-DE31B89BD4B1}">
  <ds:schemaRefs>
    <ds:schemaRef ds:uri="http://schemas.microsoft.com/sharepoint/v3/contenttype/forms"/>
  </ds:schemaRefs>
</ds:datastoreItem>
</file>

<file path=customXml/itemProps2.xml><?xml version="1.0" encoding="utf-8"?>
<ds:datastoreItem xmlns:ds="http://schemas.openxmlformats.org/officeDocument/2006/customXml" ds:itemID="{30E1D1EA-D948-48EF-9F4C-226F59A629CE}">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D8B9DC77-E51A-4CAF-B2A9-CD120086C4DE}"/>
</file>

<file path=docProps/app.xml><?xml version="1.0" encoding="utf-8"?>
<Properties xmlns="http://schemas.openxmlformats.org/officeDocument/2006/extended-properties" xmlns:vt="http://schemas.openxmlformats.org/officeDocument/2006/docPropsVTypes">
  <TotalTime>0</TotalTime>
  <Words>1033</Words>
  <Application>Microsoft Office PowerPoint</Application>
  <PresentationFormat>Breedbeeld</PresentationFormat>
  <Paragraphs>119</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Calibri Light</vt:lpstr>
      <vt:lpstr>Kantoorthema</vt:lpstr>
      <vt:lpstr>IBS Mijn onderneming – periode 2 specialisatie lifestyle</vt:lpstr>
      <vt:lpstr>IBS Mijn onderneming specialisatie lifestyle</vt:lpstr>
      <vt:lpstr>IBS Mijn onderneming specialisatie lifestyle</vt:lpstr>
      <vt:lpstr>IBS Mijn onderneming specialisatie lifestyle</vt:lpstr>
      <vt:lpstr>IBS Mijn onderneming specialisatie lifestyle</vt:lpstr>
      <vt:lpstr>IBS Mijn onderneming specialisatie lifestyle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2019-11-11T09:58:39Z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